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343" r:id="rId3"/>
    <p:sldId id="374" r:id="rId4"/>
    <p:sldId id="492" r:id="rId5"/>
    <p:sldId id="456" r:id="rId6"/>
    <p:sldId id="457" r:id="rId7"/>
    <p:sldId id="458" r:id="rId8"/>
    <p:sldId id="459" r:id="rId9"/>
    <p:sldId id="460" r:id="rId10"/>
    <p:sldId id="461" r:id="rId11"/>
    <p:sldId id="462" r:id="rId12"/>
    <p:sldId id="463" r:id="rId13"/>
    <p:sldId id="465" r:id="rId14"/>
    <p:sldId id="466" r:id="rId15"/>
    <p:sldId id="467" r:id="rId16"/>
    <p:sldId id="500" r:id="rId17"/>
    <p:sldId id="485" r:id="rId18"/>
    <p:sldId id="601" r:id="rId19"/>
    <p:sldId id="496" r:id="rId20"/>
    <p:sldId id="468" r:id="rId21"/>
    <p:sldId id="497" r:id="rId22"/>
    <p:sldId id="624" r:id="rId23"/>
    <p:sldId id="508" r:id="rId24"/>
    <p:sldId id="498" r:id="rId25"/>
    <p:sldId id="606" r:id="rId26"/>
    <p:sldId id="607" r:id="rId27"/>
    <p:sldId id="609" r:id="rId28"/>
    <p:sldId id="480" r:id="rId29"/>
    <p:sldId id="610" r:id="rId30"/>
    <p:sldId id="625" r:id="rId31"/>
    <p:sldId id="495" r:id="rId32"/>
    <p:sldId id="384" r:id="rId33"/>
    <p:sldId id="621" r:id="rId34"/>
    <p:sldId id="516" r:id="rId35"/>
    <p:sldId id="517" r:id="rId36"/>
    <p:sldId id="518" r:id="rId37"/>
    <p:sldId id="623" r:id="rId38"/>
    <p:sldId id="626" r:id="rId39"/>
    <p:sldId id="627" r:id="rId40"/>
    <p:sldId id="506" r:id="rId41"/>
    <p:sldId id="628" r:id="rId42"/>
    <p:sldId id="62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5C51-6B10-6240-A90E-844EBEB51D8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620D-4A9F-D64A-BCEA-0478F2B4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4BEB-AC66-4E96-9BD5-F22CB210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E4313-1E68-411D-B9A3-289AD20A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F4BD6-51A4-4144-8930-600FBE6E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C72901-33BF-4256-8637-D02C2A3F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B6687-C528-4854-A846-3E78D3D4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72CC1-F2D9-4D9F-AF2D-8F6097A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B30BA1-592B-4299-AD04-D0CD7647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E1E0-FD6E-4E0A-97E1-3E9D8D3B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C5570-3E3E-4BE6-88EF-8E31B18F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A9374D-AAA5-4E7E-A082-C8B123C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EE35B5B-9EE0-4213-AD80-57B88CEDA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45AE02-BE27-454C-A6D5-A90C739E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F3F5F-5221-498C-BE38-BD210C82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969B3-0C45-4408-9D45-2A14F14B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A016E-1D74-45B2-A0D3-2CB326D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DCFED-A5EA-4B24-8E44-CCE27611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B952D-E535-4A95-A2DA-B2EB1AD5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8B600-70CC-48C9-84A9-3DF0F9CC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0EBBA-2AA9-426F-BD4D-7FBF37E7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EDC1B-A26D-4BA4-B21F-E4250F54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06746-3F3D-4646-897B-1A2EA1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96B2F-4BF4-4CBA-88CF-78C33B12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F89B2-051E-48DE-9F42-950CD1E3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B48F7-D425-4A78-B291-C3BD4A30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913D2-4070-4FA5-BD03-FA8E16F8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F90E7-B6FD-4489-A287-5DAA6FD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BBD96-6796-4A12-965E-56529DB5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F2E417-FF36-4EBC-9F10-7EA4A303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A8C73-807A-4805-890F-61FAB717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65D14-9AAE-4084-945E-08626446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3A72C-BFF2-4697-B28C-1361375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8798-09C2-4014-B62E-44171C21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9DE03C-FD35-4DBD-B134-DA3A921B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14DCFF-C128-4FB5-9FE7-8995B843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317918-8199-485A-8AD4-B528E6C3A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BDE17-0D8A-44DC-8B87-E767506AF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4382-3389-481A-BCDA-27BC6F52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956DAD-16AB-4887-A1C0-A7BB359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D3B29-1EC7-4119-A2B1-77A316A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6A03B-2307-400E-ACB7-496FEA5C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347B9-EBA4-4B58-B153-6D9C58E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144DBA-8E88-4444-9194-8D21DB97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B859C-9129-4D2E-9035-BE5B4A4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7D513A-DA7B-4E0D-A1C6-8D8CC42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69D14-1192-40B1-B21C-5DE267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CF8A9-CE88-407E-8A03-F6E6CE10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818AC-806B-4F04-9D6C-AB84DEF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24225-8B5B-4786-9449-FFD4A7A5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C03ED-FE0C-4FCF-9D7B-1D1C24C8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0C85A-8646-4810-9079-374D764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5B07E-6092-4A47-A10D-6EC8517F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D50B76-E667-47ED-B913-90BAB35C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9597-42D4-4F65-87A2-594DF19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A6A8C4-64AC-4493-8A01-C628D670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9BE93-47B0-4DA9-BD16-551CF13B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8B74E0-8196-48BD-80BD-7301CF1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F480D-FB6F-4ACB-A893-F2F7549B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59CC6-B8F8-4C6A-902B-F9201603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14ABC5-EEC7-41DC-8D47-EE9EC219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860D7E-0738-4807-BD83-734A2F57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B99A-2741-44E1-ACB1-426A70E66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DD261-36AF-4CF1-9F64-42688883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EB2C4-93A4-422B-BA25-7B0597536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rillist.com/entertainment/nation/the-netflix-prize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595"/>
            <a:ext cx="9144000" cy="3247756"/>
          </a:xfrm>
          <a:solidFill>
            <a:schemeClr val="accent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 Regression Trees and Random Forests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A2EE42-B0DE-40C7-97D6-840BF8F5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9"/>
            <a:ext cx="9144000" cy="1721483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Jonathan Hersh (Chapman University Argyros School of Business)</a:t>
            </a:r>
          </a:p>
          <a:p>
            <a:r>
              <a:rPr lang="en-US" dirty="0"/>
              <a:t>12/2/2020</a:t>
            </a:r>
          </a:p>
        </p:txBody>
      </p:sp>
    </p:spTree>
    <p:extLst>
      <p:ext uri="{BB962C8B-B14F-4D97-AF65-F5344CB8AC3E}">
        <p14:creationId xmlns:p14="http://schemas.microsoft.com/office/powerpoint/2010/main" val="216700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Baseball salary data: how to partition/stratify?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16796-3803-4DC0-A58F-4109201407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64" b="1451"/>
          <a:stretch/>
        </p:blipFill>
        <p:spPr>
          <a:xfrm>
            <a:off x="1265697" y="935405"/>
            <a:ext cx="7676826" cy="5420945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87AAC4-1B63-4259-A486-047D07CC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0013" y="1399826"/>
            <a:ext cx="2983424" cy="4762833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Only linear classification rules are allowed, e.g. year &gt; 10</a:t>
            </a:r>
          </a:p>
        </p:txBody>
      </p:sp>
    </p:spTree>
    <p:extLst>
      <p:ext uri="{BB962C8B-B14F-4D97-AF65-F5344CB8AC3E}">
        <p14:creationId xmlns:p14="http://schemas.microsoft.com/office/powerpoint/2010/main" val="2314830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A10DDB4-057E-4419-A01D-41FFBDA91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28" y="992080"/>
            <a:ext cx="7153200" cy="4873839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82728" y="-169839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How Regression Trees are Constructed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11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87AAC4-1B63-4259-A486-047D07CC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966" y="5585917"/>
            <a:ext cx="10918306" cy="1126315"/>
          </a:xfrm>
        </p:spPr>
        <p:txBody>
          <a:bodyPr numCol="2">
            <a:normAutofit fontScale="850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Every variable and every split is consider.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Chosen split is one which maximizes separation of high and low salaries: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Split 1: years &gt; 4.5</a:t>
            </a: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3B25EF6-01A0-1F49-831C-9E1A36D9F4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313" y="1120257"/>
            <a:ext cx="4461484" cy="41462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B643E0-BC73-E342-8B14-3B94E7883BD5}"/>
              </a:ext>
            </a:extLst>
          </p:cNvPr>
          <p:cNvSpPr/>
          <p:nvPr/>
        </p:nvSpPr>
        <p:spPr>
          <a:xfrm>
            <a:off x="9415305" y="3860491"/>
            <a:ext cx="2562330" cy="14550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93839C-4BFE-FE45-9E14-CC14ECED676B}"/>
              </a:ext>
            </a:extLst>
          </p:cNvPr>
          <p:cNvSpPr/>
          <p:nvPr/>
        </p:nvSpPr>
        <p:spPr>
          <a:xfrm>
            <a:off x="7551032" y="3842781"/>
            <a:ext cx="1378299" cy="7452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3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Baseball salary data: split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87AAC4-1B63-4259-A486-047D07CC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0819" y="1234804"/>
            <a:ext cx="3232688" cy="4484071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Split 1: years &gt; 4.5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Split 2: hits &gt; 117.5</a:t>
            </a:r>
          </a:p>
        </p:txBody>
      </p:sp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4499875-B839-4D16-AC7D-D2B7A3EC4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76" y="941351"/>
            <a:ext cx="7375452" cy="5298329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195BDB-6B84-2A4B-B610-07131039AF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358" y="2810680"/>
            <a:ext cx="3689684" cy="3429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135544-C1D4-7F40-9AF2-BBA1789B92D7}"/>
              </a:ext>
            </a:extLst>
          </p:cNvPr>
          <p:cNvSpPr/>
          <p:nvPr/>
        </p:nvSpPr>
        <p:spPr>
          <a:xfrm>
            <a:off x="7811669" y="5346248"/>
            <a:ext cx="1378299" cy="7452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CDF0C6-8C87-6B41-A1E3-744B882850E1}"/>
              </a:ext>
            </a:extLst>
          </p:cNvPr>
          <p:cNvSpPr/>
          <p:nvPr/>
        </p:nvSpPr>
        <p:spPr>
          <a:xfrm>
            <a:off x="9428013" y="5925389"/>
            <a:ext cx="1378299" cy="7452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2C1AAA-CB5A-E343-9E10-5511F7790FC0}"/>
              </a:ext>
            </a:extLst>
          </p:cNvPr>
          <p:cNvSpPr/>
          <p:nvPr/>
        </p:nvSpPr>
        <p:spPr>
          <a:xfrm>
            <a:off x="11064337" y="5925389"/>
            <a:ext cx="799828" cy="4666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C560B6-E2C1-3F44-A0F2-59DC21BC015F}"/>
              </a:ext>
            </a:extLst>
          </p:cNvPr>
          <p:cNvCxnSpPr>
            <a:cxnSpLocks/>
          </p:cNvCxnSpPr>
          <p:nvPr/>
        </p:nvCxnSpPr>
        <p:spPr>
          <a:xfrm>
            <a:off x="3969099" y="1586711"/>
            <a:ext cx="5220869" cy="138760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7606CD-82C2-DF42-91C1-141817D78536}"/>
              </a:ext>
            </a:extLst>
          </p:cNvPr>
          <p:cNvCxnSpPr>
            <a:cxnSpLocks/>
          </p:cNvCxnSpPr>
          <p:nvPr/>
        </p:nvCxnSpPr>
        <p:spPr>
          <a:xfrm>
            <a:off x="7325248" y="3429000"/>
            <a:ext cx="2791914" cy="176484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9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Tree Representation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13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87AAC4-1B63-4259-A486-047D07CC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7572" y="1234804"/>
            <a:ext cx="4175936" cy="4484071"/>
          </a:xfrm>
        </p:spPr>
        <p:txBody>
          <a:bodyPr numCol="1">
            <a:no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sz="2400" dirty="0"/>
              <a:t>Trees are read top-down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sz="2400" dirty="0"/>
              <a:t>Most important split is at top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Length represents how much within-cluster variance decreases from split 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So Years explains more variance than Hits for this tree</a:t>
            </a: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1023ABF-A79B-4B04-B9E1-A86C765D5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7772"/>
            <a:ext cx="6831080" cy="528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7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Tree Representation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14</a:t>
            </a:fld>
            <a:endParaRPr lang="en-US"/>
          </a:p>
        </p:txBody>
      </p:sp>
      <p:pic>
        <p:nvPicPr>
          <p:cNvPr id="9" name="Content Placeholder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B3B2445-AD7D-4E2C-9086-9338841B6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20" y="1126315"/>
            <a:ext cx="7810380" cy="5068333"/>
          </a:xfrm>
        </p:spPr>
      </p:pic>
    </p:spTree>
    <p:extLst>
      <p:ext uri="{BB962C8B-B14F-4D97-AF65-F5344CB8AC3E}">
        <p14:creationId xmlns:p14="http://schemas.microsoft.com/office/powerpoint/2010/main" val="3777237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Predictions for Trees? “Leaf” Values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37735AA-0CCA-4272-A4E4-7A134070BA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49100" y="1234804"/>
                <a:ext cx="4484408" cy="5121546"/>
              </a:xfrm>
            </p:spPr>
            <p:txBody>
              <a:bodyPr numCol="1">
                <a:normAutofit/>
              </a:bodyPr>
              <a:lstStyle/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sz="2400" dirty="0"/>
                  <a:t>At the end of the tree are “</a:t>
                </a:r>
                <a:r>
                  <a:rPr lang="en-US" sz="2400" dirty="0" err="1"/>
                  <a:t>leafs</a:t>
                </a:r>
                <a:r>
                  <a:rPr lang="en-US" sz="2400" dirty="0"/>
                  <a:t>” (R1, R2, R3)</a:t>
                </a:r>
              </a:p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sz="2400" dirty="0"/>
                  <a:t>How do we predict using a tree? Using the training data we find the average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for all the observations in the leaf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𝑙𝑒𝑎𝑓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lit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𝑙𝑒𝑎𝑓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𝑙𝑒𝑎𝑓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Any new </a:t>
                </a:r>
                <a:r>
                  <a:rPr lang="en-US" sz="2400" b="0" dirty="0" err="1">
                    <a:solidFill>
                      <a:schemeClr val="tx1"/>
                    </a:solidFill>
                  </a:rPr>
                  <a:t>Xs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gets sorted into </a:t>
                </a:r>
                <a:r>
                  <a:rPr lang="en-US" sz="2400" b="0" dirty="0" err="1">
                    <a:solidFill>
                      <a:schemeClr val="tx1"/>
                    </a:solidFill>
                  </a:rPr>
                  <a:t>leafs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and assigned the y average for that leaf: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𝑙𝑒𝑎𝑓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𝑙𝑒𝑎𝑓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37735AA-0CCA-4272-A4E4-7A134070B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9100" y="1234804"/>
                <a:ext cx="4484408" cy="5121546"/>
              </a:xfrm>
              <a:blipFill>
                <a:blip r:embed="rId2"/>
                <a:stretch>
                  <a:fillRect l="-1690" t="-495" r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806AFDB6-36AE-4DF5-AD85-67A41C4FF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804"/>
            <a:ext cx="7143648" cy="487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3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Predictions for Trees? “Leaf” Values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16</a:t>
            </a:fld>
            <a:endParaRPr lang="en-US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37735AA-0CCA-4272-A4E4-7A134070B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255" y="5797342"/>
            <a:ext cx="10577059" cy="1025851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Leaf predictions are average values in each partition, k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9C82D5C-ABA9-3948-8185-2418A8738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77" y="1126316"/>
            <a:ext cx="4196217" cy="3899746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12E1F66-BA4E-DF40-8847-7AB57CB96E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5" t="3491"/>
          <a:stretch/>
        </p:blipFill>
        <p:spPr>
          <a:xfrm>
            <a:off x="1156447" y="1194463"/>
            <a:ext cx="4939553" cy="43924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60773F-E85C-5D47-AEA8-C0D58EFF1B38}"/>
              </a:ext>
            </a:extLst>
          </p:cNvPr>
          <p:cNvSpPr/>
          <p:nvPr/>
        </p:nvSpPr>
        <p:spPr>
          <a:xfrm>
            <a:off x="582729" y="1126316"/>
            <a:ext cx="898478" cy="11263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63186E-4D71-B947-8ABC-F6657BDDE85D}"/>
              </a:ext>
            </a:extLst>
          </p:cNvPr>
          <p:cNvCxnSpPr>
            <a:cxnSpLocks/>
          </p:cNvCxnSpPr>
          <p:nvPr/>
        </p:nvCxnSpPr>
        <p:spPr>
          <a:xfrm>
            <a:off x="2589959" y="2441968"/>
            <a:ext cx="4241147" cy="163249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E459B4-C58B-804F-ABBF-13CACE5C0B83}"/>
                  </a:ext>
                </a:extLst>
              </p:cNvPr>
              <p:cNvSpPr txBox="1"/>
              <p:nvPr/>
            </p:nvSpPr>
            <p:spPr>
              <a:xfrm>
                <a:off x="1031968" y="1890318"/>
                <a:ext cx="1424749" cy="6722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E459B4-C58B-804F-ABBF-13CACE5C0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68" y="1890318"/>
                <a:ext cx="1424749" cy="672235"/>
              </a:xfrm>
              <a:prstGeom prst="rect">
                <a:avLst/>
              </a:prstGeom>
              <a:blipFill>
                <a:blip r:embed="rId4"/>
                <a:stretch>
                  <a:fillRect l="-20354" t="-144444" r="-885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D0CF34-5F56-5045-B8FD-5892381555AD}"/>
              </a:ext>
            </a:extLst>
          </p:cNvPr>
          <p:cNvCxnSpPr>
            <a:cxnSpLocks/>
          </p:cNvCxnSpPr>
          <p:nvPr/>
        </p:nvCxnSpPr>
        <p:spPr>
          <a:xfrm>
            <a:off x="4935071" y="4040385"/>
            <a:ext cx="3348317" cy="50987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CECF73-1E10-BE41-B554-186EB9CEEB5C}"/>
                  </a:ext>
                </a:extLst>
              </p:cNvPr>
              <p:cNvSpPr txBox="1"/>
              <p:nvPr/>
            </p:nvSpPr>
            <p:spPr>
              <a:xfrm>
                <a:off x="3285518" y="3368150"/>
                <a:ext cx="1424749" cy="6722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CECF73-1E10-BE41-B554-186EB9CEE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518" y="3368150"/>
                <a:ext cx="1424749" cy="672235"/>
              </a:xfrm>
              <a:prstGeom prst="rect">
                <a:avLst/>
              </a:prstGeom>
              <a:blipFill>
                <a:blip r:embed="rId5"/>
                <a:stretch>
                  <a:fillRect l="-20354" t="-142593" r="-885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56C4BB-782C-8746-A547-9A4C1B1CC2E3}"/>
              </a:ext>
            </a:extLst>
          </p:cNvPr>
          <p:cNvCxnSpPr>
            <a:cxnSpLocks/>
          </p:cNvCxnSpPr>
          <p:nvPr/>
        </p:nvCxnSpPr>
        <p:spPr>
          <a:xfrm>
            <a:off x="5087471" y="2157997"/>
            <a:ext cx="4894729" cy="260273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21F30A-C7C8-A743-8171-13928D23B14B}"/>
                  </a:ext>
                </a:extLst>
              </p:cNvPr>
              <p:cNvSpPr txBox="1"/>
              <p:nvPr/>
            </p:nvSpPr>
            <p:spPr>
              <a:xfrm>
                <a:off x="3662722" y="1664500"/>
                <a:ext cx="1424749" cy="6722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21F30A-C7C8-A743-8171-13928D23B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722" y="1664500"/>
                <a:ext cx="1424749" cy="672235"/>
              </a:xfrm>
              <a:prstGeom prst="rect">
                <a:avLst/>
              </a:prstGeom>
              <a:blipFill>
                <a:blip r:embed="rId6"/>
                <a:stretch>
                  <a:fillRect l="-21239" t="-144444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95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DA302B-619A-423F-82A5-E09F7F15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436" y="1014621"/>
            <a:ext cx="6085935" cy="5843379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98227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accent1"/>
                </a:solidFill>
              </a:rPr>
              <a:t>ctree</a:t>
            </a:r>
            <a:r>
              <a:rPr lang="en-US" sz="3200" dirty="0">
                <a:solidFill>
                  <a:schemeClr val="accent1"/>
                </a:solidFill>
              </a:rPr>
              <a:t>() function in package “</a:t>
            </a:r>
            <a:r>
              <a:rPr lang="en-US" sz="3200" dirty="0" err="1">
                <a:solidFill>
                  <a:schemeClr val="accent1"/>
                </a:solidFill>
              </a:rPr>
              <a:t>partykit</a:t>
            </a:r>
            <a:r>
              <a:rPr lang="en-US" sz="3200" dirty="0">
                <a:solidFill>
                  <a:schemeClr val="accent1"/>
                </a:solidFill>
              </a:rPr>
              <a:t>” to build regression tree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19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8227" y="201478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Estimate a tree model to predict titanic survival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5F805A-64F1-497B-AA3E-FD5CCB2B6F5E}"/>
              </a:ext>
            </a:extLst>
          </p:cNvPr>
          <p:cNvSpPr txBox="1"/>
          <p:nvPr/>
        </p:nvSpPr>
        <p:spPr>
          <a:xfrm>
            <a:off x="6494472" y="1191651"/>
            <a:ext cx="5582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ctree</a:t>
            </a:r>
            <a:r>
              <a:rPr lang="en-US" sz="2400" dirty="0"/>
              <a:t>() function estimates a regression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need: formula (Y and </a:t>
            </a:r>
            <a:r>
              <a:rPr lang="en-US" sz="2400" dirty="0" err="1"/>
              <a:t>Xs</a:t>
            </a:r>
            <a:r>
              <a:rPr lang="en-US" sz="24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7A9EA8-6179-4EDD-BE15-FA39B0D49525}"/>
              </a:ext>
            </a:extLst>
          </p:cNvPr>
          <p:cNvSpPr txBox="1"/>
          <p:nvPr/>
        </p:nvSpPr>
        <p:spPr>
          <a:xfrm>
            <a:off x="6398219" y="5042375"/>
            <a:ext cx="5283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Raw model output isn’t the prettiest to read (but does show fitted model.)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65F55-904D-40E3-B539-EB00FC21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90" y="1283625"/>
            <a:ext cx="4870757" cy="12003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336DE7-47E1-4FBC-9EE1-6A7E4F80F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90" y="2584265"/>
            <a:ext cx="5077326" cy="421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1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F427F1-765C-4F89-84B6-2480B478B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2" y="1222872"/>
            <a:ext cx="7216680" cy="4970267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98227" y="88787"/>
            <a:ext cx="8660073" cy="69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Plot Fitted Regression Tree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8852E-F712-3642-844A-09CE0D7E2C54}"/>
              </a:ext>
            </a:extLst>
          </p:cNvPr>
          <p:cNvSpPr txBox="1"/>
          <p:nvPr/>
        </p:nvSpPr>
        <p:spPr>
          <a:xfrm>
            <a:off x="7216048" y="784777"/>
            <a:ext cx="45006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First split is shown at top with p-value with null hypothesis that split doesn’t increase class “separation”. Number of children is the most important variable, and p-value shows it improves model fit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1FDAF1-5737-9E4D-86F2-A96D7DB3B9B6}"/>
              </a:ext>
            </a:extLst>
          </p:cNvPr>
          <p:cNvCxnSpPr>
            <a:cxnSpLocks/>
          </p:cNvCxnSpPr>
          <p:nvPr/>
        </p:nvCxnSpPr>
        <p:spPr>
          <a:xfrm flipH="1">
            <a:off x="5574632" y="1222872"/>
            <a:ext cx="1641416" cy="257895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1D403E9-C742-8644-B0F3-D32F3132661C}"/>
              </a:ext>
            </a:extLst>
          </p:cNvPr>
          <p:cNvSpPr txBox="1"/>
          <p:nvPr/>
        </p:nvSpPr>
        <p:spPr>
          <a:xfrm>
            <a:off x="7216048" y="2788839"/>
            <a:ext cx="4500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Second split is given by successive node. Computer access is the second most important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8F84DA-B24D-0F43-BB7D-DD55F8551FC9}"/>
              </a:ext>
            </a:extLst>
          </p:cNvPr>
          <p:cNvCxnSpPr>
            <a:cxnSpLocks/>
          </p:cNvCxnSpPr>
          <p:nvPr/>
        </p:nvCxnSpPr>
        <p:spPr>
          <a:xfrm flipH="1" flipV="1">
            <a:off x="6794306" y="2449410"/>
            <a:ext cx="421742" cy="490706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BB5AAA-DCFA-D94F-927A-4F675AFC70BD}"/>
              </a:ext>
            </a:extLst>
          </p:cNvPr>
          <p:cNvSpPr txBox="1"/>
          <p:nvPr/>
        </p:nvSpPr>
        <p:spPr>
          <a:xfrm>
            <a:off x="7216048" y="3869572"/>
            <a:ext cx="45006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 each “leaf” at the bottom the distribution plots for the outcome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5B1A71-5590-B44F-95C7-A32F5D8BFAF5}"/>
              </a:ext>
            </a:extLst>
          </p:cNvPr>
          <p:cNvCxnSpPr>
            <a:cxnSpLocks/>
          </p:cNvCxnSpPr>
          <p:nvPr/>
        </p:nvCxnSpPr>
        <p:spPr>
          <a:xfrm flipH="1">
            <a:off x="7095980" y="4269682"/>
            <a:ext cx="339536" cy="606616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86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Regression Trees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Bagging and Ensemble Methods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Random Forests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Pruning trees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5">
                <a:extLst>
                  <a:ext uri="{FF2B5EF4-FFF2-40B4-BE49-F238E27FC236}">
                    <a16:creationId xmlns:a16="http://schemas.microsoft.com/office/drawing/2014/main" id="{FE6BF4B2-B059-4D67-A93B-D191FB71E8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6429375" cy="4762833"/>
              </a:xfrm>
            </p:spPr>
            <p:txBody>
              <a:bodyPr numCol="1">
                <a:normAutofit/>
              </a:bodyPr>
              <a:lstStyle/>
              <a:p>
                <a:r>
                  <a:rPr lang="en-US" dirty="0"/>
                  <a:t>How do we know when to stop splitting the data?</a:t>
                </a:r>
              </a:p>
              <a:p>
                <a:r>
                  <a:rPr lang="en-US" b="1" dirty="0"/>
                  <a:t>Trees with many splits can overfit the data</a:t>
                </a:r>
              </a:p>
              <a:p>
                <a:r>
                  <a:rPr lang="en-US" dirty="0"/>
                  <a:t>Solution is to grow a large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then prune it to obtain a smaller sub-tree</a:t>
                </a:r>
              </a:p>
            </p:txBody>
          </p:sp>
        </mc:Choice>
        <mc:Fallback xmlns="">
          <p:sp>
            <p:nvSpPr>
              <p:cNvPr id="4" name="Content Placeholder 5">
                <a:extLst>
                  <a:ext uri="{FF2B5EF4-FFF2-40B4-BE49-F238E27FC236}">
                    <a16:creationId xmlns:a16="http://schemas.microsoft.com/office/drawing/2014/main" id="{FE6BF4B2-B059-4D67-A93B-D191FB71E8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6429375" cy="4762833"/>
              </a:xfrm>
              <a:blipFill>
                <a:blip r:embed="rId2"/>
                <a:stretch>
                  <a:fillRect l="-1708" t="-2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sky, outdoor, tree, person&#10;&#10;Description generated with very high confidence">
            <a:extLst>
              <a:ext uri="{FF2B5EF4-FFF2-40B4-BE49-F238E27FC236}">
                <a16:creationId xmlns:a16="http://schemas.microsoft.com/office/drawing/2014/main" id="{676DB39F-C186-4438-A04A-F9BA164AE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575" y="1443331"/>
            <a:ext cx="4648200" cy="30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4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69350" y="288757"/>
            <a:ext cx="10784449" cy="1045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Cross –Validate Our Titanic Data to Determine Optimal Tree Depth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534AEB-E5CF-4844-B36D-EBA2A71B7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99" y="1685172"/>
            <a:ext cx="6229350" cy="1819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74D994-19A5-4FAE-8A75-3CB715CA4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067" y="2994674"/>
            <a:ext cx="5333134" cy="340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61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Bagging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496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CD0D7-1B80-D44C-BDA8-F7FB43292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717" y="315321"/>
            <a:ext cx="7322566" cy="6406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0AADE8-E6E3-7249-8816-94205C09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24" y="2126485"/>
            <a:ext cx="9413352" cy="39183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039ACD-4FBE-8B41-827C-233D3DF8401B}"/>
              </a:ext>
            </a:extLst>
          </p:cNvPr>
          <p:cNvSpPr/>
          <p:nvPr/>
        </p:nvSpPr>
        <p:spPr>
          <a:xfrm>
            <a:off x="2525819" y="6356350"/>
            <a:ext cx="72314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https://www.thrillist.com/entertainment/nation/the-netflix-prize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36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Netflix prize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1C58DE15-51A1-4D46-910B-A43489AF9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30" y="889795"/>
            <a:ext cx="8676824" cy="507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880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3EB0A1E3-1F79-7B4B-89CB-7657C4B84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 r="265"/>
          <a:stretch/>
        </p:blipFill>
        <p:spPr bwMode="auto">
          <a:xfrm>
            <a:off x="5012030" y="1128922"/>
            <a:ext cx="6940127" cy="460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Netflix prize winners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25</a:t>
            </a:fld>
            <a:endParaRPr lang="en-US"/>
          </a:p>
        </p:txBody>
      </p:sp>
      <p:pic>
        <p:nvPicPr>
          <p:cNvPr id="2050" name="Picture 2" descr="Image result for netflix prize">
            <a:extLst>
              <a:ext uri="{FF2B5EF4-FFF2-40B4-BE49-F238E27FC236}">
                <a16:creationId xmlns:a16="http://schemas.microsoft.com/office/drawing/2014/main" id="{AF7221F9-45CF-4E57-A189-6FFC7B2F0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" b="21592"/>
          <a:stretch/>
        </p:blipFill>
        <p:spPr bwMode="auto">
          <a:xfrm>
            <a:off x="134529" y="1687783"/>
            <a:ext cx="5356824" cy="277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B6C12EB-A9DA-49F3-A81B-A2A8C16C62A6}"/>
              </a:ext>
            </a:extLst>
          </p:cNvPr>
          <p:cNvSpPr txBox="1">
            <a:spLocks/>
          </p:cNvSpPr>
          <p:nvPr/>
        </p:nvSpPr>
        <p:spPr>
          <a:xfrm>
            <a:off x="749125" y="5743217"/>
            <a:ext cx="9725025" cy="112631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Punchline: simple models beat out one very deep model</a:t>
            </a:r>
          </a:p>
        </p:txBody>
      </p:sp>
    </p:spTree>
    <p:extLst>
      <p:ext uri="{BB962C8B-B14F-4D97-AF65-F5344CB8AC3E}">
        <p14:creationId xmlns:p14="http://schemas.microsoft.com/office/powerpoint/2010/main" val="1969988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03D3604C-5B40-45D1-8E66-7FCF5CB0A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 r="265"/>
          <a:stretch/>
        </p:blipFill>
        <p:spPr bwMode="auto">
          <a:xfrm>
            <a:off x="2061275" y="1901960"/>
            <a:ext cx="7772400" cy="515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05975" y="356461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Netflix prize conclusion: ensemble of simple methods beats one complex method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87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Bagging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AC9A67B0-DA11-4300-A6AF-77FD720E5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14130"/>
                <a:ext cx="9725025" cy="4762833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dirty="0"/>
                  <a:t>Bagging is short for bootstrap aggregation</a:t>
                </a:r>
              </a:p>
              <a:p>
                <a:r>
                  <a:rPr lang="en-US" b="1" dirty="0"/>
                  <a:t>It’s a general purpose method for reducing variance in any machine learning method</a:t>
                </a:r>
              </a:p>
              <a:p>
                <a:endParaRPr lang="en-US" b="1" dirty="0"/>
              </a:p>
              <a:p>
                <a:r>
                  <a:rPr lang="en-US" dirty="0"/>
                  <a:t>With n independent observations,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each with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, the variance of the 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) is given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We usually cannot do this because we don’t have multiple training datasets</a:t>
                </a:r>
              </a:p>
            </p:txBody>
          </p:sp>
        </mc:Choice>
        <mc:Fallback xmlns="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AC9A67B0-DA11-4300-A6AF-77FD720E5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14130"/>
                <a:ext cx="9725025" cy="4762833"/>
              </a:xfrm>
              <a:prstGeom prst="rect">
                <a:avLst/>
              </a:prstGeom>
              <a:blipFill>
                <a:blip r:embed="rId2"/>
                <a:stretch>
                  <a:fillRect l="-1129" t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09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Bagging (Bootstrap Aggregation)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AC9A67B0-DA11-4300-A6AF-77FD720E5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26316"/>
                <a:ext cx="9852212" cy="5595159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AutoNum type="arabicPeriod"/>
                </a:pPr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bootstrap training datasets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Train method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bootstrapped data set to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 prediction model built using bootstrap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Repeat for every bootstrap sample, resulting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models,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sets of predictions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Once all bootstrap samples have models, average all predictions to obtain average prediction over the bootstrapped samples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𝑏𝑎𝑔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Netflix prize intuition: average of many models will perform better than a single model</a:t>
                </a:r>
              </a:p>
            </p:txBody>
          </p:sp>
        </mc:Choice>
        <mc:Fallback xmlns="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AC9A67B0-DA11-4300-A6AF-77FD720E5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26316"/>
                <a:ext cx="9852212" cy="5595159"/>
              </a:xfrm>
              <a:prstGeom prst="rect">
                <a:avLst/>
              </a:prstGeom>
              <a:blipFill>
                <a:blip r:embed="rId2"/>
                <a:stretch>
                  <a:fillRect l="-1289" t="-2715" r="-1546" b="-12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57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34FF2D8-AA14-6E48-8D62-7C3ADB49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023" y="1010923"/>
            <a:ext cx="5824494" cy="2921208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Out-of-bag error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29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C9A67B0-DA11-4300-A6AF-77FD720E5CD6}"/>
              </a:ext>
            </a:extLst>
          </p:cNvPr>
          <p:cNvSpPr txBox="1">
            <a:spLocks/>
          </p:cNvSpPr>
          <p:nvPr/>
        </p:nvSpPr>
        <p:spPr>
          <a:xfrm>
            <a:off x="838202" y="1414131"/>
            <a:ext cx="5750858" cy="432776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Recall that for each bootstrapped sample </a:t>
            </a:r>
            <a:r>
              <a:rPr lang="en-US" sz="2400" i="1" dirty="0"/>
              <a:t>b </a:t>
            </a:r>
            <a:r>
              <a:rPr lang="en-US" sz="2400" dirty="0"/>
              <a:t>is composed of a subset of the total training data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For each sample, the data not used to fit the model is referred to as </a:t>
            </a:r>
            <a:r>
              <a:rPr lang="en-US" sz="2400" b="1" dirty="0"/>
              <a:t>out-of-bag (OOB) observations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We can better approximate out of sample error by only using out-of-bag observations for model validation 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endParaRPr lang="en-US" sz="2400" dirty="0"/>
          </a:p>
        </p:txBody>
      </p:sp>
      <p:pic>
        <p:nvPicPr>
          <p:cNvPr id="4" name="Picture 3" descr="An orange and white cat sitting on a table&#10;&#10;Description generated with very high confidence">
            <a:extLst>
              <a:ext uri="{FF2B5EF4-FFF2-40B4-BE49-F238E27FC236}">
                <a16:creationId xmlns:a16="http://schemas.microsoft.com/office/drawing/2014/main" id="{70E4410F-E955-4883-8D84-56630CF0E0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429120"/>
            <a:ext cx="2266397" cy="192723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82F187BE-42D6-6549-9889-FF61BF44C08E}"/>
              </a:ext>
            </a:extLst>
          </p:cNvPr>
          <p:cNvSpPr/>
          <p:nvPr/>
        </p:nvSpPr>
        <p:spPr>
          <a:xfrm>
            <a:off x="6640023" y="2444050"/>
            <a:ext cx="873637" cy="470647"/>
          </a:xfrm>
          <a:prstGeom prst="frame">
            <a:avLst>
              <a:gd name="adj1" fmla="val 43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39CED609-5EBB-4847-BCCE-6653A9FE247E}"/>
              </a:ext>
            </a:extLst>
          </p:cNvPr>
          <p:cNvSpPr/>
          <p:nvPr/>
        </p:nvSpPr>
        <p:spPr>
          <a:xfrm>
            <a:off x="6640023" y="3449171"/>
            <a:ext cx="873637" cy="470647"/>
          </a:xfrm>
          <a:prstGeom prst="frame">
            <a:avLst>
              <a:gd name="adj1" fmla="val 43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8B0B54C1-496F-F647-9960-57A22ADB3BDC}"/>
              </a:ext>
            </a:extLst>
          </p:cNvPr>
          <p:cNvSpPr/>
          <p:nvPr/>
        </p:nvSpPr>
        <p:spPr>
          <a:xfrm>
            <a:off x="8491008" y="2958353"/>
            <a:ext cx="873637" cy="470647"/>
          </a:xfrm>
          <a:prstGeom prst="frame">
            <a:avLst>
              <a:gd name="adj1" fmla="val 43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01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Regression Trees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98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Random Forests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64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Random Forests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31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C9A67B0-DA11-4300-A6AF-77FD720E5CD6}"/>
              </a:ext>
            </a:extLst>
          </p:cNvPr>
          <p:cNvSpPr txBox="1">
            <a:spLocks/>
          </p:cNvSpPr>
          <p:nvPr/>
        </p:nvSpPr>
        <p:spPr>
          <a:xfrm>
            <a:off x="582729" y="1144094"/>
            <a:ext cx="6853496" cy="506844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Random forests are a slight trick to bagging that highly improves predictive power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b="1" dirty="0"/>
              <a:t>Many trees do poorly because the stepwise greedy algorithm doesn’t fully explore variable and parameter space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Random forests is like bagging, only each time a split in a tree is considered, a random selection of m predictors is chosen as split candidate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A fresh set of m predictors is taken at each split. 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endParaRPr lang="en-US" sz="2400" b="1" dirty="0"/>
          </a:p>
        </p:txBody>
      </p:sp>
      <p:pic>
        <p:nvPicPr>
          <p:cNvPr id="6" name="Picture 2" descr="Image result for random forest">
            <a:extLst>
              <a:ext uri="{FF2B5EF4-FFF2-40B4-BE49-F238E27FC236}">
                <a16:creationId xmlns:a16="http://schemas.microsoft.com/office/drawing/2014/main" id="{6D9119FD-902B-CE48-92A8-95AEB0BC6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929" y="1640539"/>
            <a:ext cx="3738585" cy="280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79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9A1C8-9B93-4142-BEEE-2F9FFC42C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7387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Random Forest Model: Many Decision 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B1D38-8A66-4D42-AB47-98C354AFA3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516" y="3238645"/>
            <a:ext cx="2112119" cy="1084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5F409-515A-B746-A439-298A042DFA34}"/>
              </a:ext>
            </a:extLst>
          </p:cNvPr>
          <p:cNvSpPr txBox="1"/>
          <p:nvPr/>
        </p:nvSpPr>
        <p:spPr>
          <a:xfrm>
            <a:off x="2351476" y="2812196"/>
            <a:ext cx="824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Tree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5D5AE6-6C57-7741-875C-1D3D30BCAD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294" y="3293171"/>
            <a:ext cx="1774789" cy="100787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5631EB9-338F-8847-B401-C5769D0EF57B}"/>
              </a:ext>
            </a:extLst>
          </p:cNvPr>
          <p:cNvSpPr txBox="1"/>
          <p:nvPr/>
        </p:nvSpPr>
        <p:spPr>
          <a:xfrm>
            <a:off x="5153305" y="2284715"/>
            <a:ext cx="1399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Bootstrap 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193174-CB98-DC41-B6D3-DB18FDD34982}"/>
              </a:ext>
            </a:extLst>
          </p:cNvPr>
          <p:cNvSpPr/>
          <p:nvPr/>
        </p:nvSpPr>
        <p:spPr>
          <a:xfrm>
            <a:off x="2453605" y="1451467"/>
            <a:ext cx="485775" cy="46738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E991E7E-5B04-514C-8352-3501B4409512}"/>
              </a:ext>
            </a:extLst>
          </p:cNvPr>
          <p:cNvSpPr txBox="1"/>
          <p:nvPr/>
        </p:nvSpPr>
        <p:spPr>
          <a:xfrm>
            <a:off x="229759" y="1344534"/>
            <a:ext cx="1769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 bootstrap</a:t>
            </a:r>
          </a:p>
          <a:p>
            <a:pPr algn="ctr"/>
            <a:r>
              <a:rPr lang="en-US" sz="2000" dirty="0" err="1"/>
              <a:t>sampes</a:t>
            </a:r>
            <a:r>
              <a:rPr lang="en-US" sz="2000" dirty="0"/>
              <a:t> of data</a:t>
            </a:r>
          </a:p>
          <a:p>
            <a:pPr algn="ctr"/>
            <a:r>
              <a:rPr lang="en-US" sz="2000" dirty="0"/>
              <a:t>(~ 1000)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A56D19-B80E-574B-895F-0DB42D921C78}"/>
              </a:ext>
            </a:extLst>
          </p:cNvPr>
          <p:cNvSpPr/>
          <p:nvPr/>
        </p:nvSpPr>
        <p:spPr>
          <a:xfrm>
            <a:off x="5610225" y="1451467"/>
            <a:ext cx="485775" cy="46738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422AB1-5A99-4049-B71C-38AF47DC313D}"/>
              </a:ext>
            </a:extLst>
          </p:cNvPr>
          <p:cNvSpPr txBox="1"/>
          <p:nvPr/>
        </p:nvSpPr>
        <p:spPr>
          <a:xfrm>
            <a:off x="7443788" y="1549523"/>
            <a:ext cx="3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5E7A221-1790-2C49-83A2-2DCE421417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306" y="3336701"/>
            <a:ext cx="2112119" cy="108409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A32E434-3D9F-8B48-9B3F-B9A711AEB744}"/>
              </a:ext>
            </a:extLst>
          </p:cNvPr>
          <p:cNvSpPr txBox="1"/>
          <p:nvPr/>
        </p:nvSpPr>
        <p:spPr>
          <a:xfrm>
            <a:off x="9083434" y="2284715"/>
            <a:ext cx="1784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Bootstrap 1000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3CF1323-4A31-DD4A-B6E3-F9723BF7A4D9}"/>
              </a:ext>
            </a:extLst>
          </p:cNvPr>
          <p:cNvSpPr/>
          <p:nvPr/>
        </p:nvSpPr>
        <p:spPr>
          <a:xfrm>
            <a:off x="9732715" y="1451467"/>
            <a:ext cx="485775" cy="46738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8F4E98-181E-514A-B23C-9D8FD579F1D7}"/>
              </a:ext>
            </a:extLst>
          </p:cNvPr>
          <p:cNvSpPr txBox="1"/>
          <p:nvPr/>
        </p:nvSpPr>
        <p:spPr>
          <a:xfrm>
            <a:off x="2151490" y="2290099"/>
            <a:ext cx="1394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Bootstrap 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9E42A3A-D885-1748-8F30-A244AE30662F}"/>
              </a:ext>
            </a:extLst>
          </p:cNvPr>
          <p:cNvSpPr txBox="1"/>
          <p:nvPr/>
        </p:nvSpPr>
        <p:spPr>
          <a:xfrm>
            <a:off x="5438607" y="2850630"/>
            <a:ext cx="829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Tree 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BC1084-74B0-4345-9E11-38EA538382DA}"/>
              </a:ext>
            </a:extLst>
          </p:cNvPr>
          <p:cNvSpPr txBox="1"/>
          <p:nvPr/>
        </p:nvSpPr>
        <p:spPr>
          <a:xfrm>
            <a:off x="9368738" y="2893061"/>
            <a:ext cx="1213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Tree 1000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932BAB-3B28-5740-B8A0-295F33A46D45}"/>
              </a:ext>
            </a:extLst>
          </p:cNvPr>
          <p:cNvCxnSpPr/>
          <p:nvPr/>
        </p:nvCxnSpPr>
        <p:spPr>
          <a:xfrm>
            <a:off x="2753643" y="4420797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22A4A4F-23BA-464F-8F15-8D3F59B6EE05}"/>
              </a:ext>
            </a:extLst>
          </p:cNvPr>
          <p:cNvSpPr txBox="1"/>
          <p:nvPr/>
        </p:nvSpPr>
        <p:spPr>
          <a:xfrm>
            <a:off x="1123235" y="5164286"/>
            <a:ext cx="288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Vote if household is poor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0BEA539-90FC-B945-A392-21B9B1496837}"/>
              </a:ext>
            </a:extLst>
          </p:cNvPr>
          <p:cNvSpPr txBox="1"/>
          <p:nvPr/>
        </p:nvSpPr>
        <p:spPr>
          <a:xfrm>
            <a:off x="4460294" y="5164286"/>
            <a:ext cx="2785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Vote if household is poor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67025F7-8AB6-2544-A504-82CDFF87B02B}"/>
              </a:ext>
            </a:extLst>
          </p:cNvPr>
          <p:cNvCxnSpPr/>
          <p:nvPr/>
        </p:nvCxnSpPr>
        <p:spPr>
          <a:xfrm>
            <a:off x="5887367" y="4478486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DBDA689-6B00-E643-9F11-49378E2BE525}"/>
              </a:ext>
            </a:extLst>
          </p:cNvPr>
          <p:cNvSpPr txBox="1"/>
          <p:nvPr/>
        </p:nvSpPr>
        <p:spPr>
          <a:xfrm>
            <a:off x="8671187" y="5106597"/>
            <a:ext cx="2785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Vote if household is poor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8B468A4-F11F-5C44-AEF7-07FDB6494B32}"/>
              </a:ext>
            </a:extLst>
          </p:cNvPr>
          <p:cNvCxnSpPr/>
          <p:nvPr/>
        </p:nvCxnSpPr>
        <p:spPr>
          <a:xfrm>
            <a:off x="10098260" y="4420797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15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9" grpId="0"/>
      <p:bldP spid="61" grpId="0"/>
      <p:bldP spid="62" grpId="0"/>
      <p:bldP spid="63" grpId="0"/>
      <p:bldP spid="6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18194" y="0"/>
            <a:ext cx="9596696" cy="956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Estimating Random Forest Models Using “</a:t>
            </a:r>
            <a:r>
              <a:rPr lang="en-US" sz="3200" dirty="0" err="1">
                <a:solidFill>
                  <a:schemeClr val="accent1"/>
                </a:solidFill>
              </a:rPr>
              <a:t>randomForest</a:t>
            </a:r>
            <a:r>
              <a:rPr lang="en-US" sz="32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4224E-466B-4CE2-A150-45AAB16DD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9" b="49234"/>
          <a:stretch/>
        </p:blipFill>
        <p:spPr>
          <a:xfrm>
            <a:off x="612324" y="1087920"/>
            <a:ext cx="7221970" cy="4479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DF1575-DE62-9642-98A1-F2B3797C82F8}"/>
              </a:ext>
            </a:extLst>
          </p:cNvPr>
          <p:cNvSpPr txBox="1"/>
          <p:nvPr/>
        </p:nvSpPr>
        <p:spPr>
          <a:xfrm>
            <a:off x="8141465" y="1633076"/>
            <a:ext cx="3569465" cy="4107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Key parameters in the </a:t>
            </a:r>
            <a:r>
              <a:rPr lang="en-US" sz="2000" dirty="0" err="1"/>
              <a:t>randomForest</a:t>
            </a:r>
            <a:r>
              <a:rPr lang="en-US" sz="2000" dirty="0"/>
              <a:t> package:</a:t>
            </a:r>
          </a:p>
          <a:p>
            <a:pPr marL="800100" lvl="1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Mtry</a:t>
            </a:r>
            <a:r>
              <a:rPr lang="en-US" sz="2000" dirty="0"/>
              <a:t>: number of variables to randomly select at each candidate node split</a:t>
            </a:r>
          </a:p>
          <a:p>
            <a:pPr marL="800100" lvl="1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Ntree</a:t>
            </a:r>
            <a:r>
              <a:rPr lang="en-US" sz="2000" dirty="0"/>
              <a:t>: number of regression or classification trees used to fit total random forest model</a:t>
            </a:r>
          </a:p>
        </p:txBody>
      </p:sp>
    </p:spTree>
    <p:extLst>
      <p:ext uri="{BB962C8B-B14F-4D97-AF65-F5344CB8AC3E}">
        <p14:creationId xmlns:p14="http://schemas.microsoft.com/office/powerpoint/2010/main" val="212099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0FD7100-FE4F-4E9C-9F69-EBD29B135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21" y="1418764"/>
            <a:ext cx="7568355" cy="2991014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82728" y="240224"/>
            <a:ext cx="10951932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Estimating Random Forest Model Using </a:t>
            </a:r>
            <a:r>
              <a:rPr lang="en-US" sz="3200" dirty="0" err="1">
                <a:solidFill>
                  <a:schemeClr val="accent1"/>
                </a:solidFill>
              </a:rPr>
              <a:t>randomForest</a:t>
            </a:r>
            <a:r>
              <a:rPr lang="en-US" sz="3200" dirty="0">
                <a:solidFill>
                  <a:schemeClr val="accent1"/>
                </a:solidFill>
              </a:rPr>
              <a:t>() package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BAB46-25FF-C343-9B94-942391356155}"/>
              </a:ext>
            </a:extLst>
          </p:cNvPr>
          <p:cNvSpPr txBox="1"/>
          <p:nvPr/>
        </p:nvSpPr>
        <p:spPr>
          <a:xfrm>
            <a:off x="8372819" y="1776295"/>
            <a:ext cx="361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Must specify formula and dataset to use per usual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8B11B3-430C-604A-B730-0D549033AF65}"/>
              </a:ext>
            </a:extLst>
          </p:cNvPr>
          <p:cNvCxnSpPr>
            <a:cxnSpLocks/>
          </p:cNvCxnSpPr>
          <p:nvPr/>
        </p:nvCxnSpPr>
        <p:spPr>
          <a:xfrm flipH="1" flipV="1">
            <a:off x="5277853" y="1987844"/>
            <a:ext cx="2984798" cy="259597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C75C08-E589-924D-A5A7-E9915F193F44}"/>
              </a:ext>
            </a:extLst>
          </p:cNvPr>
          <p:cNvSpPr txBox="1"/>
          <p:nvPr/>
        </p:nvSpPr>
        <p:spPr>
          <a:xfrm>
            <a:off x="8372819" y="2632078"/>
            <a:ext cx="36192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Additionally must specify “</a:t>
            </a:r>
            <a:r>
              <a:rPr lang="en-US" sz="2000" dirty="0" err="1"/>
              <a:t>mtry</a:t>
            </a:r>
            <a:r>
              <a:rPr lang="en-US" sz="2000" dirty="0"/>
              <a:t>” the number of variables to sample (randomly) for each node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673FE2-FD98-C949-A7C6-816815666035}"/>
              </a:ext>
            </a:extLst>
          </p:cNvPr>
          <p:cNvCxnSpPr>
            <a:cxnSpLocks/>
          </p:cNvCxnSpPr>
          <p:nvPr/>
        </p:nvCxnSpPr>
        <p:spPr>
          <a:xfrm flipH="1">
            <a:off x="5085347" y="3262057"/>
            <a:ext cx="3177304" cy="258184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3BF6D6-0D75-9944-AF37-2AAFE3B7EFB1}"/>
              </a:ext>
            </a:extLst>
          </p:cNvPr>
          <p:cNvSpPr txBox="1"/>
          <p:nvPr/>
        </p:nvSpPr>
        <p:spPr>
          <a:xfrm>
            <a:off x="8405870" y="4102002"/>
            <a:ext cx="36192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Missing values will cause an error and this rough fix replaces them with median values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87608B-0E5C-B649-BD66-B47507C7B6BC}"/>
              </a:ext>
            </a:extLst>
          </p:cNvPr>
          <p:cNvCxnSpPr>
            <a:cxnSpLocks/>
          </p:cNvCxnSpPr>
          <p:nvPr/>
        </p:nvCxnSpPr>
        <p:spPr>
          <a:xfrm flipH="1" flipV="1">
            <a:off x="6252389" y="3666191"/>
            <a:ext cx="2514622" cy="547323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2B78CE3-14B2-C34D-AE2E-3F16F736E972}"/>
              </a:ext>
            </a:extLst>
          </p:cNvPr>
          <p:cNvSpPr txBox="1"/>
          <p:nvPr/>
        </p:nvSpPr>
        <p:spPr>
          <a:xfrm>
            <a:off x="8262651" y="5284012"/>
            <a:ext cx="361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Ntree</a:t>
            </a:r>
            <a:r>
              <a:rPr lang="en-US" sz="2000" dirty="0"/>
              <a:t> </a:t>
            </a:r>
            <a:r>
              <a:rPr lang="en-US" sz="2000" dirty="0" err="1"/>
              <a:t>specifices</a:t>
            </a:r>
            <a:r>
              <a:rPr lang="en-US" sz="2000" dirty="0"/>
              <a:t> the number of trees in the random forest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2868383-1071-2642-B8EB-7C431D4E2CA6}"/>
              </a:ext>
            </a:extLst>
          </p:cNvPr>
          <p:cNvCxnSpPr>
            <a:cxnSpLocks/>
          </p:cNvCxnSpPr>
          <p:nvPr/>
        </p:nvCxnSpPr>
        <p:spPr>
          <a:xfrm flipH="1" flipV="1">
            <a:off x="5005526" y="3874529"/>
            <a:ext cx="3536895" cy="1489005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89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24022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Random Forest Model Object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62B60-3FD5-4C2D-8153-F4689E8D3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28" y="1844666"/>
            <a:ext cx="93916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50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7134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plot() function against rf object – 100 trees, </a:t>
            </a:r>
            <a:r>
              <a:rPr lang="en-US" sz="3600" dirty="0" err="1">
                <a:solidFill>
                  <a:schemeClr val="accent1"/>
                </a:solidFill>
              </a:rPr>
              <a:t>mtry</a:t>
            </a:r>
            <a:r>
              <a:rPr lang="en-US" sz="3600" dirty="0">
                <a:solidFill>
                  <a:schemeClr val="accent1"/>
                </a:solidFill>
              </a:rPr>
              <a:t> =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2D522B-2965-F447-8053-1A4659E936D3}"/>
              </a:ext>
            </a:extLst>
          </p:cNvPr>
          <p:cNvSpPr txBox="1"/>
          <p:nvPr/>
        </p:nvSpPr>
        <p:spPr>
          <a:xfrm>
            <a:off x="7416801" y="1655110"/>
            <a:ext cx="41125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Green is error rate for positive class, red is error rate for negative class (not poor), and black is overall error rate (all out of bag error)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3B42E-627B-2647-814E-F0DD8E0F1501}"/>
              </a:ext>
            </a:extLst>
          </p:cNvPr>
          <p:cNvSpPr txBox="1"/>
          <p:nvPr/>
        </p:nvSpPr>
        <p:spPr>
          <a:xfrm>
            <a:off x="7416800" y="3594101"/>
            <a:ext cx="4112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Error seems to stabilize at 50-100 trees, so we only need around 100 trees for this prediction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4EFCE-67FD-4A67-BFEA-57B9E9D66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32" y="1291163"/>
            <a:ext cx="6049135" cy="460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1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7134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Which Variables Matter Most? Variable Importance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2D522B-2965-F447-8053-1A4659E936D3}"/>
              </a:ext>
            </a:extLst>
          </p:cNvPr>
          <p:cNvSpPr txBox="1"/>
          <p:nvPr/>
        </p:nvSpPr>
        <p:spPr>
          <a:xfrm>
            <a:off x="6444343" y="1655110"/>
            <a:ext cx="5085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Which variables are most important for the random forest model?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3B42E-627B-2647-814E-F0DD8E0F1501}"/>
              </a:ext>
            </a:extLst>
          </p:cNvPr>
          <p:cNvSpPr txBox="1"/>
          <p:nvPr/>
        </p:nvSpPr>
        <p:spPr>
          <a:xfrm>
            <a:off x="6444343" y="2399426"/>
            <a:ext cx="50850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way of assessing importance is using </a:t>
            </a:r>
            <a:r>
              <a:rPr lang="en-US" sz="2000" b="1" dirty="0"/>
              <a:t>variable permutation</a:t>
            </a:r>
            <a:r>
              <a:rPr lang="en-US" sz="2000" dirty="0"/>
              <a:t>. This replaces a given variable (sequentially) with random noise (e.g. </a:t>
            </a:r>
            <a:r>
              <a:rPr lang="en-US" sz="2000" dirty="0" err="1"/>
              <a:t>rnorm</a:t>
            </a:r>
            <a:r>
              <a:rPr lang="en-US" sz="2000" dirty="0"/>
              <a:t>(., 0,1)) and re-estimates the model.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6389EB-D412-DC44-AA3E-CE18674994B5}"/>
              </a:ext>
            </a:extLst>
          </p:cNvPr>
          <p:cNvSpPr txBox="1"/>
          <p:nvPr/>
        </p:nvSpPr>
        <p:spPr>
          <a:xfrm>
            <a:off x="6466114" y="4030642"/>
            <a:ext cx="50850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Logic: more “important” variables result in worse models when these variables are absent (or are random noise)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D0775A-ADB7-6B49-A0FA-B14B4EFE669F}"/>
              </a:ext>
            </a:extLst>
          </p:cNvPr>
          <p:cNvSpPr txBox="1"/>
          <p:nvPr/>
        </p:nvSpPr>
        <p:spPr>
          <a:xfrm>
            <a:off x="6444343" y="5000138"/>
            <a:ext cx="50850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varImpPlot</a:t>
            </a:r>
            <a:r>
              <a:rPr lang="en-US" sz="2000" dirty="0"/>
              <a:t>(</a:t>
            </a:r>
            <a:r>
              <a:rPr lang="en-US" sz="2000" dirty="0" err="1"/>
              <a:t>rf_fit</a:t>
            </a:r>
            <a:r>
              <a:rPr lang="en-US" sz="2000" dirty="0"/>
              <a:t>) plots these importance measures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Mean educ is most important, followed by number of rooms, then dep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161FD6-8714-4E25-BACC-5A7756753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30" y="1047173"/>
            <a:ext cx="57245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8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66A08C-C3FC-4689-A422-07360078F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65" y="1290637"/>
            <a:ext cx="8239125" cy="5248275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64255" y="76421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randomForestExplainer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755442-8F3C-472F-AD8F-79F9F48EEC62}"/>
              </a:ext>
            </a:extLst>
          </p:cNvPr>
          <p:cNvSpPr txBox="1"/>
          <p:nvPr/>
        </p:nvSpPr>
        <p:spPr>
          <a:xfrm>
            <a:off x="8497454" y="1655110"/>
            <a:ext cx="31427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Random forest explainer is a package that has many useful functions to explain and open up the random forest black box.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plots the average depth of trees in the ensemble that use these variables</a:t>
            </a:r>
          </a:p>
        </p:txBody>
      </p:sp>
    </p:spTree>
    <p:extLst>
      <p:ext uri="{BB962C8B-B14F-4D97-AF65-F5344CB8AC3E}">
        <p14:creationId xmlns:p14="http://schemas.microsoft.com/office/powerpoint/2010/main" val="31880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64255" y="76421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randomForestExplainer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35D066-A5D1-41AB-A0F7-34EA0ABD2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76" y="1202737"/>
            <a:ext cx="82677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45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What Are Binary Decision Rules?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Does it move?">
            <a:extLst>
              <a:ext uri="{FF2B5EF4-FFF2-40B4-BE49-F238E27FC236}">
                <a16:creationId xmlns:a16="http://schemas.microsoft.com/office/drawing/2014/main" id="{20E22C7A-B773-43E7-8C8F-85D43C25F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000" y="1502264"/>
            <a:ext cx="6884325" cy="439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3483DA-003D-D04F-BC91-0632285E9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599" y="1776079"/>
            <a:ext cx="3265583" cy="4762833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Binary decision rules are any rules with only two options! </a:t>
            </a:r>
          </a:p>
        </p:txBody>
      </p:sp>
    </p:spTree>
    <p:extLst>
      <p:ext uri="{BB962C8B-B14F-4D97-AF65-F5344CB8AC3E}">
        <p14:creationId xmlns:p14="http://schemas.microsoft.com/office/powerpoint/2010/main" val="22412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64255" y="76421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randomForestExplainer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532A47-66FA-4621-87A8-A12574F2D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5" y="1202737"/>
            <a:ext cx="7258945" cy="54202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D77E40D-B568-4785-AFCB-5B1E3EAF5C49}"/>
              </a:ext>
            </a:extLst>
          </p:cNvPr>
          <p:cNvSpPr txBox="1"/>
          <p:nvPr/>
        </p:nvSpPr>
        <p:spPr>
          <a:xfrm>
            <a:off x="7925916" y="1599692"/>
            <a:ext cx="4112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can see how the random forest classifies households with different characteristics of average education and number of children</a:t>
            </a:r>
          </a:p>
        </p:txBody>
      </p:sp>
    </p:spTree>
    <p:extLst>
      <p:ext uri="{BB962C8B-B14F-4D97-AF65-F5344CB8AC3E}">
        <p14:creationId xmlns:p14="http://schemas.microsoft.com/office/powerpoint/2010/main" val="374923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24022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Cross-Validating to Select </a:t>
            </a:r>
            <a:r>
              <a:rPr lang="en-US" dirty="0" err="1">
                <a:solidFill>
                  <a:schemeClr val="accent1"/>
                </a:solidFill>
              </a:rPr>
              <a:t>mtry</a:t>
            </a:r>
            <a:r>
              <a:rPr lang="en-US" dirty="0">
                <a:solidFill>
                  <a:schemeClr val="accent1"/>
                </a:solidFill>
              </a:rPr>
              <a:t> in caret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03F24-995F-46FD-BB30-82EEC6B08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34" y="1469607"/>
            <a:ext cx="6715925" cy="32778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CA2A84-BB23-456C-9D7C-C2C1E38B619D}"/>
              </a:ext>
            </a:extLst>
          </p:cNvPr>
          <p:cNvSpPr txBox="1"/>
          <p:nvPr/>
        </p:nvSpPr>
        <p:spPr>
          <a:xfrm>
            <a:off x="7527638" y="1655110"/>
            <a:ext cx="41125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caret is a great machine learning package that holds many models.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handles many common machine learning tasks such as cross-validation to select optimal </a:t>
            </a:r>
            <a:r>
              <a:rPr lang="en-US" sz="2000" dirty="0" err="1"/>
              <a:t>paramters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5378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24022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Cross-Validating to Select </a:t>
            </a:r>
            <a:r>
              <a:rPr lang="en-US" dirty="0" err="1">
                <a:solidFill>
                  <a:schemeClr val="accent1"/>
                </a:solidFill>
              </a:rPr>
              <a:t>mtry</a:t>
            </a:r>
            <a:r>
              <a:rPr lang="en-US" dirty="0">
                <a:solidFill>
                  <a:schemeClr val="accent1"/>
                </a:solidFill>
              </a:rPr>
              <a:t> in caret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E1DD4A-344B-47E1-9511-CB9F035A5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60" y="1331904"/>
            <a:ext cx="6496050" cy="4772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818880-9C0A-4353-8E6A-CFC51E70C722}"/>
              </a:ext>
            </a:extLst>
          </p:cNvPr>
          <p:cNvSpPr txBox="1"/>
          <p:nvPr/>
        </p:nvSpPr>
        <p:spPr>
          <a:xfrm>
            <a:off x="7527638" y="1655110"/>
            <a:ext cx="4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seems we should set </a:t>
            </a:r>
            <a:r>
              <a:rPr lang="en-US" sz="2000" dirty="0" err="1"/>
              <a:t>mtry</a:t>
            </a:r>
            <a:r>
              <a:rPr lang="en-US" sz="2000" dirty="0"/>
              <a:t> = 6!</a:t>
            </a:r>
          </a:p>
        </p:txBody>
      </p:sp>
    </p:spTree>
    <p:extLst>
      <p:ext uri="{BB962C8B-B14F-4D97-AF65-F5344CB8AC3E}">
        <p14:creationId xmlns:p14="http://schemas.microsoft.com/office/powerpoint/2010/main" val="416016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Regression Trees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5461861" cy="4762833"/>
          </a:xfrm>
        </p:spPr>
        <p:txBody>
          <a:bodyPr numCol="1">
            <a:normAutofit/>
          </a:bodyPr>
          <a:lstStyle/>
          <a:p>
            <a:r>
              <a:rPr lang="en-US" b="1" dirty="0"/>
              <a:t>Tree based methods </a:t>
            </a:r>
            <a:r>
              <a:rPr lang="en-US" b="1" i="1" dirty="0"/>
              <a:t>stratify </a:t>
            </a:r>
            <a:r>
              <a:rPr lang="en-US" b="1" dirty="0"/>
              <a:t>or </a:t>
            </a:r>
            <a:r>
              <a:rPr lang="en-US" b="1" i="1" dirty="0"/>
              <a:t>segment </a:t>
            </a:r>
            <a:r>
              <a:rPr lang="en-US" b="1" dirty="0"/>
              <a:t>the predictor space into different regions</a:t>
            </a:r>
          </a:p>
          <a:p>
            <a:r>
              <a:rPr lang="en-US" dirty="0"/>
              <a:t>Regions are stratified via simple rules</a:t>
            </a:r>
          </a:p>
          <a:p>
            <a:r>
              <a:rPr lang="en-US" dirty="0"/>
              <a:t>The splitting rules can be summarized into a tree that is very intuitive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CEF7602-32A4-431C-BA26-03C27CBAAC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316" y="1118046"/>
            <a:ext cx="4461484" cy="41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54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Pros and Cons of Trees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4361481" cy="476283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b="1" dirty="0"/>
              <a:t>Pros</a:t>
            </a:r>
          </a:p>
          <a:p>
            <a:r>
              <a:rPr lang="en-US" dirty="0"/>
              <a:t>Simple</a:t>
            </a:r>
          </a:p>
          <a:p>
            <a:r>
              <a:rPr lang="en-US" dirty="0"/>
              <a:t>Easy to interpret</a:t>
            </a:r>
          </a:p>
          <a:p>
            <a:r>
              <a:rPr lang="en-US" dirty="0"/>
              <a:t>Easy to explain</a:t>
            </a:r>
          </a:p>
          <a:p>
            <a:r>
              <a:rPr lang="en-US" dirty="0"/>
              <a:t>Can be displayed graphically!</a:t>
            </a:r>
          </a:p>
          <a:p>
            <a:r>
              <a:rPr lang="en-US" dirty="0"/>
              <a:t>Bagging, boosting, and random forests very powerful (combining trees)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0867041-CB18-464B-BB5C-460AADFD51F5}"/>
              </a:ext>
            </a:extLst>
          </p:cNvPr>
          <p:cNvSpPr txBox="1">
            <a:spLocks/>
          </p:cNvSpPr>
          <p:nvPr/>
        </p:nvSpPr>
        <p:spPr>
          <a:xfrm>
            <a:off x="5880315" y="1415331"/>
            <a:ext cx="4361481" cy="476283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Cons</a:t>
            </a:r>
          </a:p>
          <a:p>
            <a:r>
              <a:rPr lang="en-US" dirty="0"/>
              <a:t>Slow with large datasets</a:t>
            </a:r>
          </a:p>
          <a:p>
            <a:r>
              <a:rPr lang="en-US" dirty="0"/>
              <a:t>Not easy to use “out of the box”</a:t>
            </a:r>
          </a:p>
          <a:p>
            <a:r>
              <a:rPr lang="en-US" dirty="0"/>
              <a:t>Choice of split can be unstable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26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Decision/Regression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5461861" cy="4762833"/>
              </a:xfrm>
            </p:spPr>
            <p:txBody>
              <a:bodyPr numCol="1">
                <a:normAutofit/>
              </a:bodyPr>
              <a:lstStyle/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dirty="0"/>
                  <a:t>Decision trees can be applied to both regression problems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classification problems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2,…,}</m:t>
                    </m:r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dirty="0"/>
                  <a:t>We’ll consider both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5461861" cy="4762833"/>
              </a:xfrm>
              <a:blipFill>
                <a:blip r:embed="rId2"/>
                <a:stretch>
                  <a:fillRect l="-2011" t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CEF7602-32A4-431C-BA26-03C27CBAAC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316" y="1118046"/>
            <a:ext cx="4461484" cy="41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61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3725" y="136525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Baseball salary data: how to partition/stratify?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2625100-31CF-42FE-A77D-EAD7EB77F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84" y="951071"/>
            <a:ext cx="7564582" cy="550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17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Baseball salary data: how to partition/stratify?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5D450E-A696-4052-8941-43C0144F3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827" y="963634"/>
            <a:ext cx="7849253" cy="5575278"/>
          </a:xfrm>
          <a:prstGeom prst="rect">
            <a:avLst/>
          </a:prstGeom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9ACB100-BC3B-4AAC-95A4-39F96FBD2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227" y="1116034"/>
            <a:ext cx="7849253" cy="557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54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8163</TotalTime>
  <Words>1335</Words>
  <Application>Microsoft Office PowerPoint</Application>
  <PresentationFormat>Widescreen</PresentationFormat>
  <Paragraphs>180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</vt:lpstr>
      <vt:lpstr>5. Regression Trees and Random Forests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Forest Model: Many Decision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xmQvcU8oNp@goetheuniversitaet.onmicrosoft.com</dc:creator>
  <cp:lastModifiedBy>Jon Hersh</cp:lastModifiedBy>
  <cp:revision>244</cp:revision>
  <cp:lastPrinted>2019-07-22T15:55:49Z</cp:lastPrinted>
  <dcterms:created xsi:type="dcterms:W3CDTF">2017-12-17T16:55:41Z</dcterms:created>
  <dcterms:modified xsi:type="dcterms:W3CDTF">2021-12-08T08:47:34Z</dcterms:modified>
</cp:coreProperties>
</file>